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Cambria" panose="02040503050406030204" pitchFamily="18" charset="0"/>
      <p:regular r:id="rId12"/>
      <p:bold r:id="rId13"/>
      <p:italic r:id="rId14"/>
      <p:boldItalic r:id="rId15"/>
    </p:embeddedFont>
    <p:embeddedFont>
      <p:font typeface="Cambria Bold" panose="02040803050406030204" pitchFamily="18" charset="0"/>
      <p:regular r:id="rId16"/>
      <p:bold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5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801029" cy="12526186"/>
          </a:xfrm>
          <a:custGeom>
            <a:avLst/>
            <a:gdLst/>
            <a:ahLst/>
            <a:cxnLst/>
            <a:rect l="l" t="t" r="r" b="b"/>
            <a:pathLst>
              <a:path w="18801029" h="12526186">
                <a:moveTo>
                  <a:pt x="0" y="0"/>
                </a:moveTo>
                <a:lnTo>
                  <a:pt x="18801029" y="0"/>
                </a:lnTo>
                <a:lnTo>
                  <a:pt x="18801029" y="12526186"/>
                </a:lnTo>
                <a:lnTo>
                  <a:pt x="0" y="12526186"/>
                </a:lnTo>
                <a:lnTo>
                  <a:pt x="0" y="0"/>
                </a:lnTo>
                <a:close/>
              </a:path>
            </a:pathLst>
          </a:custGeom>
          <a:blipFill>
            <a:blip r:embed="rId2">
              <a:alphaModFix amt="29000"/>
            </a:blip>
            <a:stretch>
              <a:fillRect/>
            </a:stretch>
          </a:blipFill>
        </p:spPr>
      </p:sp>
      <p:grpSp>
        <p:nvGrpSpPr>
          <p:cNvPr id="3" name="Group 3"/>
          <p:cNvGrpSpPr/>
          <p:nvPr/>
        </p:nvGrpSpPr>
        <p:grpSpPr>
          <a:xfrm>
            <a:off x="11751321" y="4519813"/>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211040" y="3480040"/>
            <a:ext cx="15209195" cy="3891989"/>
          </a:xfrm>
          <a:prstGeom prst="rect">
            <a:avLst/>
          </a:prstGeom>
        </p:spPr>
        <p:txBody>
          <a:bodyPr lIns="0" tIns="0" rIns="0" bIns="0" rtlCol="0" anchor="t">
            <a:spAutoFit/>
          </a:bodyPr>
          <a:lstStyle/>
          <a:p>
            <a:pPr algn="l">
              <a:lnSpc>
                <a:spcPts val="15632"/>
              </a:lnSpc>
              <a:spcBef>
                <a:spcPct val="0"/>
              </a:spcBef>
            </a:pPr>
            <a:r>
              <a:rPr lang="en-US" sz="11166" b="1">
                <a:solidFill>
                  <a:srgbClr val="051D40"/>
                </a:solidFill>
                <a:latin typeface="Cambria Bold"/>
                <a:ea typeface="Cambria Bold"/>
                <a:cs typeface="Cambria Bold"/>
                <a:sym typeface="Cambria Bold"/>
              </a:rPr>
              <a:t>EMOTION  DETECTION</a:t>
            </a:r>
          </a:p>
          <a:p>
            <a:pPr algn="l">
              <a:lnSpc>
                <a:spcPts val="15632"/>
              </a:lnSpc>
              <a:spcBef>
                <a:spcPct val="0"/>
              </a:spcBef>
            </a:pPr>
            <a:r>
              <a:rPr lang="en-US" sz="11166" b="1">
                <a:solidFill>
                  <a:srgbClr val="051D40"/>
                </a:solidFill>
                <a:latin typeface="Cambria Bold"/>
                <a:ea typeface="Cambria Bold"/>
                <a:cs typeface="Cambria Bold"/>
                <a:sym typeface="Cambria Bold"/>
              </a:rPr>
              <a:t>FROM TEXT :</a:t>
            </a:r>
          </a:p>
        </p:txBody>
      </p:sp>
      <p:sp>
        <p:nvSpPr>
          <p:cNvPr id="16" name="TextBox 16"/>
          <p:cNvSpPr txBox="1"/>
          <p:nvPr/>
        </p:nvSpPr>
        <p:spPr>
          <a:xfrm>
            <a:off x="1391331" y="2315844"/>
            <a:ext cx="4244137" cy="1009583"/>
          </a:xfrm>
          <a:prstGeom prst="rect">
            <a:avLst/>
          </a:prstGeom>
        </p:spPr>
        <p:txBody>
          <a:bodyPr lIns="0" tIns="0" rIns="0" bIns="0" rtlCol="0" anchor="t">
            <a:spAutoFit/>
          </a:bodyPr>
          <a:lstStyle/>
          <a:p>
            <a:pPr algn="l">
              <a:lnSpc>
                <a:spcPts val="7878"/>
              </a:lnSpc>
              <a:spcBef>
                <a:spcPct val="0"/>
              </a:spcBef>
            </a:pPr>
            <a:r>
              <a:rPr lang="en-US" sz="5627" b="1" spc="-112">
                <a:solidFill>
                  <a:srgbClr val="051D40"/>
                </a:solidFill>
                <a:latin typeface="Poppins Bold"/>
                <a:ea typeface="Poppins Bold"/>
                <a:cs typeface="Poppins Bold"/>
                <a:sym typeface="Poppins Bold"/>
              </a:rPr>
              <a:t>Task No. :05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395566"/>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407919" y="307905"/>
            <a:ext cx="17472161" cy="8950395"/>
            <a:chOff x="0" y="0"/>
            <a:chExt cx="4601722" cy="2357306"/>
          </a:xfrm>
        </p:grpSpPr>
        <p:sp>
          <p:nvSpPr>
            <p:cNvPr id="6" name="Freeform 6"/>
            <p:cNvSpPr/>
            <p:nvPr/>
          </p:nvSpPr>
          <p:spPr>
            <a:xfrm>
              <a:off x="0" y="0"/>
              <a:ext cx="4601721" cy="2357306"/>
            </a:xfrm>
            <a:custGeom>
              <a:avLst/>
              <a:gdLst/>
              <a:ahLst/>
              <a:cxnLst/>
              <a:rect l="l" t="t" r="r" b="b"/>
              <a:pathLst>
                <a:path w="4601721" h="2357306">
                  <a:moveTo>
                    <a:pt x="0" y="0"/>
                  </a:moveTo>
                  <a:lnTo>
                    <a:pt x="4601721" y="0"/>
                  </a:lnTo>
                  <a:lnTo>
                    <a:pt x="4601721" y="2357306"/>
                  </a:lnTo>
                  <a:lnTo>
                    <a:pt x="0" y="2357306"/>
                  </a:lnTo>
                  <a:close/>
                </a:path>
              </a:pathLst>
            </a:custGeom>
            <a:solidFill>
              <a:srgbClr val="145DA0"/>
            </a:solidFill>
            <a:ln cap="sq">
              <a:noFill/>
              <a:prstDash val="solid"/>
              <a:miter/>
            </a:ln>
          </p:spPr>
        </p:sp>
        <p:sp>
          <p:nvSpPr>
            <p:cNvPr id="7" name="TextBox 7"/>
            <p:cNvSpPr txBox="1"/>
            <p:nvPr/>
          </p:nvSpPr>
          <p:spPr>
            <a:xfrm>
              <a:off x="0" y="-38100"/>
              <a:ext cx="4601722" cy="23954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533558" y="6591059"/>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603292" y="187577"/>
            <a:ext cx="6703045" cy="896620"/>
          </a:xfrm>
          <a:prstGeom prst="rect">
            <a:avLst/>
          </a:prstGeom>
        </p:spPr>
        <p:txBody>
          <a:bodyPr lIns="0" tIns="0" rIns="0" bIns="0" rtlCol="0" anchor="t">
            <a:spAutoFit/>
          </a:bodyPr>
          <a:lstStyle/>
          <a:p>
            <a:pPr marL="0" lvl="0" indent="0" algn="ctr">
              <a:lnSpc>
                <a:spcPts val="7279"/>
              </a:lnSpc>
              <a:spcBef>
                <a:spcPct val="0"/>
              </a:spcBef>
            </a:pPr>
            <a:r>
              <a:rPr lang="en-US" sz="5199" b="1" u="sng">
                <a:solidFill>
                  <a:srgbClr val="FDFDFD"/>
                </a:solidFill>
                <a:latin typeface="Cambria Bold"/>
                <a:ea typeface="Cambria Bold"/>
                <a:cs typeface="Cambria Bold"/>
                <a:sym typeface="Cambria Bold"/>
              </a:rPr>
              <a:t>Data Collection -</a:t>
            </a:r>
          </a:p>
        </p:txBody>
      </p:sp>
      <p:sp>
        <p:nvSpPr>
          <p:cNvPr id="12" name="TextBox 12"/>
          <p:cNvSpPr txBox="1"/>
          <p:nvPr/>
        </p:nvSpPr>
        <p:spPr>
          <a:xfrm>
            <a:off x="136577" y="1007997"/>
            <a:ext cx="17636476" cy="1735455"/>
          </a:xfrm>
          <a:prstGeom prst="rect">
            <a:avLst/>
          </a:prstGeom>
        </p:spPr>
        <p:txBody>
          <a:bodyPr lIns="0" tIns="0" rIns="0" bIns="0" rtlCol="0" anchor="t">
            <a:spAutoFit/>
          </a:bodyPr>
          <a:lstStyle/>
          <a:p>
            <a:pPr marL="712470" lvl="1" indent="-356235" algn="just">
              <a:lnSpc>
                <a:spcPts val="4620"/>
              </a:lnSpc>
              <a:buFont typeface="Arial"/>
              <a:buChar char="•"/>
            </a:pPr>
            <a:r>
              <a:rPr lang="en-US" sz="3300" spc="-66">
                <a:solidFill>
                  <a:srgbClr val="FDFDFD"/>
                </a:solidFill>
                <a:latin typeface="Cambria"/>
                <a:ea typeface="Cambria"/>
                <a:cs typeface="Cambria"/>
                <a:sym typeface="Cambria"/>
              </a:rPr>
              <a:t>The dataset is collected from an open source .</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The dataset includes a total of 34792 texts which is categorized into eight emotional classes(anger ,disgust, fear, joy , neutral, sadness, shame, surprise) .</a:t>
            </a:r>
          </a:p>
        </p:txBody>
      </p:sp>
      <p:sp>
        <p:nvSpPr>
          <p:cNvPr id="13" name="TextBox 13"/>
          <p:cNvSpPr txBox="1"/>
          <p:nvPr/>
        </p:nvSpPr>
        <p:spPr>
          <a:xfrm>
            <a:off x="5206159" y="2900020"/>
            <a:ext cx="8373809" cy="896620"/>
          </a:xfrm>
          <a:prstGeom prst="rect">
            <a:avLst/>
          </a:prstGeom>
        </p:spPr>
        <p:txBody>
          <a:bodyPr lIns="0" tIns="0" rIns="0" bIns="0" rtlCol="0" anchor="t">
            <a:spAutoFit/>
          </a:bodyPr>
          <a:lstStyle/>
          <a:p>
            <a:pPr marL="0" lvl="0" indent="0" algn="ctr">
              <a:lnSpc>
                <a:spcPts val="7279"/>
              </a:lnSpc>
              <a:spcBef>
                <a:spcPct val="0"/>
              </a:spcBef>
            </a:pPr>
            <a:r>
              <a:rPr lang="en-US" sz="5199" b="1" u="sng">
                <a:solidFill>
                  <a:srgbClr val="FDFDFD"/>
                </a:solidFill>
                <a:latin typeface="Cambria Bold"/>
                <a:ea typeface="Cambria Bold"/>
                <a:cs typeface="Cambria Bold"/>
                <a:sym typeface="Cambria Bold"/>
              </a:rPr>
              <a:t>Data Preprocessing -</a:t>
            </a:r>
          </a:p>
        </p:txBody>
      </p:sp>
      <p:grpSp>
        <p:nvGrpSpPr>
          <p:cNvPr id="14" name="Group 14"/>
          <p:cNvGrpSpPr/>
          <p:nvPr/>
        </p:nvGrpSpPr>
        <p:grpSpPr>
          <a:xfrm>
            <a:off x="283004" y="4057982"/>
            <a:ext cx="17341718" cy="5200318"/>
            <a:chOff x="0" y="0"/>
            <a:chExt cx="23122291" cy="6933757"/>
          </a:xfrm>
        </p:grpSpPr>
        <p:sp>
          <p:nvSpPr>
            <p:cNvPr id="15" name="AutoShape 15"/>
            <p:cNvSpPr/>
            <p:nvPr/>
          </p:nvSpPr>
          <p:spPr>
            <a:xfrm>
              <a:off x="4832307" y="1765734"/>
              <a:ext cx="8781871" cy="0"/>
            </a:xfrm>
            <a:prstGeom prst="line">
              <a:avLst/>
            </a:prstGeom>
            <a:ln w="193263" cap="flat">
              <a:solidFill>
                <a:srgbClr val="FDFDFD"/>
              </a:solidFill>
              <a:prstDash val="solid"/>
              <a:headEnd type="none" w="sm" len="sm"/>
              <a:tailEnd type="none" w="sm" len="sm"/>
            </a:ln>
          </p:spPr>
        </p:sp>
        <p:grpSp>
          <p:nvGrpSpPr>
            <p:cNvPr id="16" name="Group 16"/>
            <p:cNvGrpSpPr/>
            <p:nvPr/>
          </p:nvGrpSpPr>
          <p:grpSpPr>
            <a:xfrm>
              <a:off x="483340" y="0"/>
              <a:ext cx="5276243" cy="3583005"/>
              <a:chOff x="0" y="0"/>
              <a:chExt cx="865079" cy="587460"/>
            </a:xfrm>
          </p:grpSpPr>
          <p:sp>
            <p:nvSpPr>
              <p:cNvPr id="17" name="Freeform 17"/>
              <p:cNvSpPr/>
              <p:nvPr/>
            </p:nvSpPr>
            <p:spPr>
              <a:xfrm>
                <a:off x="0" y="0"/>
                <a:ext cx="865079" cy="587460"/>
              </a:xfrm>
              <a:custGeom>
                <a:avLst/>
                <a:gdLst/>
                <a:ahLst/>
                <a:cxnLst/>
                <a:rect l="l" t="t" r="r" b="b"/>
                <a:pathLst>
                  <a:path w="865079" h="587460">
                    <a:moveTo>
                      <a:pt x="87331" y="0"/>
                    </a:moveTo>
                    <a:lnTo>
                      <a:pt x="777747" y="0"/>
                    </a:lnTo>
                    <a:cubicBezTo>
                      <a:pt x="825979" y="0"/>
                      <a:pt x="865079" y="39099"/>
                      <a:pt x="865079" y="87331"/>
                    </a:cubicBezTo>
                    <a:lnTo>
                      <a:pt x="865079" y="500129"/>
                    </a:lnTo>
                    <a:cubicBezTo>
                      <a:pt x="865079" y="548360"/>
                      <a:pt x="825979" y="587460"/>
                      <a:pt x="777747" y="587460"/>
                    </a:cubicBezTo>
                    <a:lnTo>
                      <a:pt x="87331" y="587460"/>
                    </a:lnTo>
                    <a:cubicBezTo>
                      <a:pt x="39099" y="587460"/>
                      <a:pt x="0" y="548360"/>
                      <a:pt x="0" y="500129"/>
                    </a:cubicBezTo>
                    <a:lnTo>
                      <a:pt x="0" y="87331"/>
                    </a:lnTo>
                    <a:cubicBezTo>
                      <a:pt x="0" y="39099"/>
                      <a:pt x="39099" y="0"/>
                      <a:pt x="87331" y="0"/>
                    </a:cubicBezTo>
                    <a:close/>
                  </a:path>
                </a:pathLst>
              </a:custGeom>
              <a:solidFill>
                <a:srgbClr val="FDFDFD"/>
              </a:solidFill>
            </p:spPr>
          </p:sp>
          <p:sp>
            <p:nvSpPr>
              <p:cNvPr id="18" name="TextBox 18"/>
              <p:cNvSpPr txBox="1"/>
              <p:nvPr/>
            </p:nvSpPr>
            <p:spPr>
              <a:xfrm>
                <a:off x="0" y="-66675"/>
                <a:ext cx="865079" cy="654135"/>
              </a:xfrm>
              <a:prstGeom prst="rect">
                <a:avLst/>
              </a:prstGeom>
            </p:spPr>
            <p:txBody>
              <a:bodyPr lIns="60944" tIns="60944" rIns="60944" bIns="60944" rtlCol="0" anchor="ctr"/>
              <a:lstStyle/>
              <a:p>
                <a:pPr algn="ctr">
                  <a:lnSpc>
                    <a:spcPts val="3779"/>
                  </a:lnSpc>
                </a:pPr>
                <a:endParaRPr/>
              </a:p>
            </p:txBody>
          </p:sp>
        </p:grpSp>
        <p:sp>
          <p:nvSpPr>
            <p:cNvPr id="19" name="TextBox 19"/>
            <p:cNvSpPr txBox="1"/>
            <p:nvPr/>
          </p:nvSpPr>
          <p:spPr>
            <a:xfrm>
              <a:off x="363684" y="232913"/>
              <a:ext cx="5228504" cy="3060028"/>
            </a:xfrm>
            <a:prstGeom prst="rect">
              <a:avLst/>
            </a:prstGeom>
          </p:spPr>
          <p:txBody>
            <a:bodyPr lIns="0" tIns="0" rIns="0" bIns="0" rtlCol="0" anchor="t">
              <a:spAutoFit/>
            </a:bodyPr>
            <a:lstStyle/>
            <a:p>
              <a:pPr marL="569477" lvl="1" indent="-284739" algn="ctr">
                <a:lnSpc>
                  <a:spcPts val="3692"/>
                </a:lnSpc>
                <a:buAutoNum type="arabicPeriod"/>
              </a:pPr>
              <a:r>
                <a:rPr lang="en-US" sz="2637" b="1">
                  <a:solidFill>
                    <a:srgbClr val="000000"/>
                  </a:solidFill>
                  <a:latin typeface="Cambria Bold"/>
                  <a:ea typeface="Cambria Bold"/>
                  <a:cs typeface="Cambria Bold"/>
                  <a:sym typeface="Cambria Bold"/>
                </a:rPr>
                <a:t>Handle Missing Data:</a:t>
              </a:r>
            </a:p>
            <a:p>
              <a:pPr marL="569477" lvl="1" indent="-284739" algn="just">
                <a:lnSpc>
                  <a:spcPts val="3692"/>
                </a:lnSpc>
                <a:spcBef>
                  <a:spcPct val="0"/>
                </a:spcBef>
                <a:buFont typeface="Arial"/>
                <a:buChar char="•"/>
              </a:pPr>
              <a:r>
                <a:rPr lang="en-US" sz="2637">
                  <a:solidFill>
                    <a:srgbClr val="000000"/>
                  </a:solidFill>
                  <a:latin typeface="Cambria"/>
                  <a:ea typeface="Cambria"/>
                  <a:cs typeface="Cambria"/>
                  <a:sym typeface="Cambria"/>
                </a:rPr>
                <a:t>If there was missing data in the dataset, it was dropped using the dropna() method.</a:t>
              </a:r>
            </a:p>
          </p:txBody>
        </p:sp>
        <p:grpSp>
          <p:nvGrpSpPr>
            <p:cNvPr id="20" name="Group 20"/>
            <p:cNvGrpSpPr/>
            <p:nvPr/>
          </p:nvGrpSpPr>
          <p:grpSpPr>
            <a:xfrm>
              <a:off x="6340424" y="0"/>
              <a:ext cx="5945809" cy="3583005"/>
              <a:chOff x="0" y="0"/>
              <a:chExt cx="974859" cy="587460"/>
            </a:xfrm>
          </p:grpSpPr>
          <p:sp>
            <p:nvSpPr>
              <p:cNvPr id="21" name="Freeform 21"/>
              <p:cNvSpPr/>
              <p:nvPr/>
            </p:nvSpPr>
            <p:spPr>
              <a:xfrm>
                <a:off x="0" y="0"/>
                <a:ext cx="974859" cy="587460"/>
              </a:xfrm>
              <a:custGeom>
                <a:avLst/>
                <a:gdLst/>
                <a:ahLst/>
                <a:cxnLst/>
                <a:rect l="l" t="t" r="r" b="b"/>
                <a:pathLst>
                  <a:path w="974859" h="587460">
                    <a:moveTo>
                      <a:pt x="77497" y="0"/>
                    </a:moveTo>
                    <a:lnTo>
                      <a:pt x="897362" y="0"/>
                    </a:lnTo>
                    <a:cubicBezTo>
                      <a:pt x="940162" y="0"/>
                      <a:pt x="974859" y="34696"/>
                      <a:pt x="974859" y="77497"/>
                    </a:cubicBezTo>
                    <a:lnTo>
                      <a:pt x="974859" y="509963"/>
                    </a:lnTo>
                    <a:cubicBezTo>
                      <a:pt x="974859" y="552763"/>
                      <a:pt x="940162" y="587460"/>
                      <a:pt x="897362" y="587460"/>
                    </a:cubicBezTo>
                    <a:lnTo>
                      <a:pt x="77497" y="587460"/>
                    </a:lnTo>
                    <a:cubicBezTo>
                      <a:pt x="34696" y="587460"/>
                      <a:pt x="0" y="552763"/>
                      <a:pt x="0" y="509963"/>
                    </a:cubicBezTo>
                    <a:lnTo>
                      <a:pt x="0" y="77497"/>
                    </a:lnTo>
                    <a:cubicBezTo>
                      <a:pt x="0" y="34696"/>
                      <a:pt x="34696" y="0"/>
                      <a:pt x="77497" y="0"/>
                    </a:cubicBezTo>
                    <a:close/>
                  </a:path>
                </a:pathLst>
              </a:custGeom>
              <a:solidFill>
                <a:srgbClr val="FDFDFD"/>
              </a:solidFill>
            </p:spPr>
          </p:sp>
          <p:sp>
            <p:nvSpPr>
              <p:cNvPr id="22" name="TextBox 22"/>
              <p:cNvSpPr txBox="1"/>
              <p:nvPr/>
            </p:nvSpPr>
            <p:spPr>
              <a:xfrm>
                <a:off x="0" y="-66675"/>
                <a:ext cx="974859" cy="654135"/>
              </a:xfrm>
              <a:prstGeom prst="rect">
                <a:avLst/>
              </a:prstGeom>
            </p:spPr>
            <p:txBody>
              <a:bodyPr lIns="60944" tIns="60944" rIns="60944" bIns="60944" rtlCol="0" anchor="ctr"/>
              <a:lstStyle/>
              <a:p>
                <a:pPr algn="ctr">
                  <a:lnSpc>
                    <a:spcPts val="3779"/>
                  </a:lnSpc>
                </a:pPr>
                <a:endParaRPr/>
              </a:p>
            </p:txBody>
          </p:sp>
        </p:grpSp>
        <p:sp>
          <p:nvSpPr>
            <p:cNvPr id="23" name="TextBox 23"/>
            <p:cNvSpPr txBox="1"/>
            <p:nvPr/>
          </p:nvSpPr>
          <p:spPr>
            <a:xfrm>
              <a:off x="6160251" y="89253"/>
              <a:ext cx="6125981" cy="3060028"/>
            </a:xfrm>
            <a:prstGeom prst="rect">
              <a:avLst/>
            </a:prstGeom>
          </p:spPr>
          <p:txBody>
            <a:bodyPr lIns="0" tIns="0" rIns="0" bIns="0" rtlCol="0" anchor="t">
              <a:spAutoFit/>
            </a:bodyPr>
            <a:lstStyle/>
            <a:p>
              <a:pPr algn="ctr">
                <a:lnSpc>
                  <a:spcPts val="3692"/>
                </a:lnSpc>
              </a:pPr>
              <a:r>
                <a:rPr lang="en-US" sz="2637" b="1">
                  <a:solidFill>
                    <a:srgbClr val="000000"/>
                  </a:solidFill>
                  <a:latin typeface="Cambria Bold"/>
                  <a:ea typeface="Cambria Bold"/>
                  <a:cs typeface="Cambria Bold"/>
                  <a:sym typeface="Cambria Bold"/>
                </a:rPr>
                <a:t>2. Text Cleaning:</a:t>
              </a:r>
            </a:p>
            <a:p>
              <a:pPr marL="569477" lvl="1" indent="-284739" algn="l">
                <a:lnSpc>
                  <a:spcPts val="3692"/>
                </a:lnSpc>
                <a:spcBef>
                  <a:spcPct val="0"/>
                </a:spcBef>
                <a:buFont typeface="Arial"/>
                <a:buChar char="•"/>
              </a:pPr>
              <a:r>
                <a:rPr lang="en-US" sz="2637">
                  <a:solidFill>
                    <a:srgbClr val="000000"/>
                  </a:solidFill>
                  <a:latin typeface="Cambria"/>
                  <a:ea typeface="Cambria"/>
                  <a:cs typeface="Cambria"/>
                  <a:sym typeface="Cambria"/>
                </a:rPr>
                <a:t>User handles, stopwords, and punctuations were removed from the text data using the neattext library.</a:t>
              </a:r>
            </a:p>
          </p:txBody>
        </p:sp>
        <p:grpSp>
          <p:nvGrpSpPr>
            <p:cNvPr id="24" name="Group 24"/>
            <p:cNvGrpSpPr/>
            <p:nvPr/>
          </p:nvGrpSpPr>
          <p:grpSpPr>
            <a:xfrm>
              <a:off x="12835572" y="0"/>
              <a:ext cx="10286719" cy="4171343"/>
              <a:chOff x="0" y="0"/>
              <a:chExt cx="1686583" cy="683922"/>
            </a:xfrm>
          </p:grpSpPr>
          <p:sp>
            <p:nvSpPr>
              <p:cNvPr id="25" name="Freeform 25"/>
              <p:cNvSpPr/>
              <p:nvPr/>
            </p:nvSpPr>
            <p:spPr>
              <a:xfrm>
                <a:off x="0" y="0"/>
                <a:ext cx="1686583" cy="683922"/>
              </a:xfrm>
              <a:custGeom>
                <a:avLst/>
                <a:gdLst/>
                <a:ahLst/>
                <a:cxnLst/>
                <a:rect l="l" t="t" r="r" b="b"/>
                <a:pathLst>
                  <a:path w="1686583" h="683922">
                    <a:moveTo>
                      <a:pt x="44794" y="0"/>
                    </a:moveTo>
                    <a:lnTo>
                      <a:pt x="1641789" y="0"/>
                    </a:lnTo>
                    <a:cubicBezTo>
                      <a:pt x="1666528" y="0"/>
                      <a:pt x="1686583" y="20055"/>
                      <a:pt x="1686583" y="44794"/>
                    </a:cubicBezTo>
                    <a:lnTo>
                      <a:pt x="1686583" y="639128"/>
                    </a:lnTo>
                    <a:cubicBezTo>
                      <a:pt x="1686583" y="663867"/>
                      <a:pt x="1666528" y="683922"/>
                      <a:pt x="1641789" y="683922"/>
                    </a:cubicBezTo>
                    <a:lnTo>
                      <a:pt x="44794" y="683922"/>
                    </a:lnTo>
                    <a:cubicBezTo>
                      <a:pt x="20055" y="683922"/>
                      <a:pt x="0" y="663867"/>
                      <a:pt x="0" y="639128"/>
                    </a:cubicBezTo>
                    <a:lnTo>
                      <a:pt x="0" y="44794"/>
                    </a:lnTo>
                    <a:cubicBezTo>
                      <a:pt x="0" y="20055"/>
                      <a:pt x="20055" y="0"/>
                      <a:pt x="44794" y="0"/>
                    </a:cubicBezTo>
                    <a:close/>
                  </a:path>
                </a:pathLst>
              </a:custGeom>
              <a:solidFill>
                <a:srgbClr val="FDFDFD"/>
              </a:solidFill>
            </p:spPr>
          </p:sp>
          <p:sp>
            <p:nvSpPr>
              <p:cNvPr id="26" name="TextBox 26"/>
              <p:cNvSpPr txBox="1"/>
              <p:nvPr/>
            </p:nvSpPr>
            <p:spPr>
              <a:xfrm>
                <a:off x="0" y="-66675"/>
                <a:ext cx="1686583" cy="750597"/>
              </a:xfrm>
              <a:prstGeom prst="rect">
                <a:avLst/>
              </a:prstGeom>
            </p:spPr>
            <p:txBody>
              <a:bodyPr lIns="60944" tIns="60944" rIns="60944" bIns="60944" rtlCol="0" anchor="ctr"/>
              <a:lstStyle/>
              <a:p>
                <a:pPr algn="ctr">
                  <a:lnSpc>
                    <a:spcPts val="3779"/>
                  </a:lnSpc>
                </a:pPr>
                <a:endParaRPr/>
              </a:p>
            </p:txBody>
          </p:sp>
        </p:grpSp>
        <p:sp>
          <p:nvSpPr>
            <p:cNvPr id="27" name="TextBox 27"/>
            <p:cNvSpPr txBox="1"/>
            <p:nvPr/>
          </p:nvSpPr>
          <p:spPr>
            <a:xfrm>
              <a:off x="12517715" y="98425"/>
              <a:ext cx="10466891" cy="4285080"/>
            </a:xfrm>
            <a:prstGeom prst="rect">
              <a:avLst/>
            </a:prstGeom>
          </p:spPr>
          <p:txBody>
            <a:bodyPr lIns="0" tIns="0" rIns="0" bIns="0" rtlCol="0" anchor="t">
              <a:spAutoFit/>
            </a:bodyPr>
            <a:lstStyle/>
            <a:p>
              <a:pPr algn="ctr">
                <a:lnSpc>
                  <a:spcPts val="3674"/>
                </a:lnSpc>
              </a:pPr>
              <a:r>
                <a:rPr lang="en-US" sz="2624" b="1">
                  <a:solidFill>
                    <a:srgbClr val="000000"/>
                  </a:solidFill>
                  <a:latin typeface="Cambria Bold"/>
                  <a:ea typeface="Cambria Bold"/>
                  <a:cs typeface="Cambria Bold"/>
                  <a:sym typeface="Cambria Bold"/>
                </a:rPr>
                <a:t>3.Text to Numerical Representation:</a:t>
              </a:r>
            </a:p>
            <a:p>
              <a:pPr marL="566609" lvl="1" indent="-283304" algn="just">
                <a:lnSpc>
                  <a:spcPts val="3674"/>
                </a:lnSpc>
                <a:buFont typeface="Arial"/>
                <a:buChar char="•"/>
              </a:pPr>
              <a:r>
                <a:rPr lang="en-US" sz="2624">
                  <a:solidFill>
                    <a:srgbClr val="000000"/>
                  </a:solidFill>
                  <a:latin typeface="Cambria"/>
                  <a:ea typeface="Cambria"/>
                  <a:cs typeface="Cambria"/>
                  <a:sym typeface="Cambria"/>
                </a:rPr>
                <a:t>Text was converted into numerical values using the Sentence Transformer model (sentence-transformers/all-MiniLM-L6-v2). The encode() method of the Sentence Transformer model was applied to the 'Clean_Text' column.</a:t>
              </a:r>
            </a:p>
            <a:p>
              <a:pPr algn="ctr">
                <a:lnSpc>
                  <a:spcPts val="3674"/>
                </a:lnSpc>
                <a:spcBef>
                  <a:spcPct val="0"/>
                </a:spcBef>
              </a:pPr>
              <a:endParaRPr lang="en-US" sz="2624">
                <a:solidFill>
                  <a:srgbClr val="000000"/>
                </a:solidFill>
                <a:latin typeface="Cambria"/>
                <a:ea typeface="Cambria"/>
                <a:cs typeface="Cambria"/>
                <a:sym typeface="Cambria"/>
              </a:endParaRPr>
            </a:p>
          </p:txBody>
        </p:sp>
        <p:grpSp>
          <p:nvGrpSpPr>
            <p:cNvPr id="28" name="Group 28"/>
            <p:cNvGrpSpPr/>
            <p:nvPr/>
          </p:nvGrpSpPr>
          <p:grpSpPr>
            <a:xfrm>
              <a:off x="363684" y="3930879"/>
              <a:ext cx="12471889" cy="2693349"/>
              <a:chOff x="0" y="0"/>
              <a:chExt cx="2044857" cy="441594"/>
            </a:xfrm>
          </p:grpSpPr>
          <p:sp>
            <p:nvSpPr>
              <p:cNvPr id="29" name="Freeform 29"/>
              <p:cNvSpPr/>
              <p:nvPr/>
            </p:nvSpPr>
            <p:spPr>
              <a:xfrm>
                <a:off x="0" y="0"/>
                <a:ext cx="2044857" cy="441594"/>
              </a:xfrm>
              <a:custGeom>
                <a:avLst/>
                <a:gdLst/>
                <a:ahLst/>
                <a:cxnLst/>
                <a:rect l="l" t="t" r="r" b="b"/>
                <a:pathLst>
                  <a:path w="2044857" h="441594">
                    <a:moveTo>
                      <a:pt x="36946" y="0"/>
                    </a:moveTo>
                    <a:lnTo>
                      <a:pt x="2007912" y="0"/>
                    </a:lnTo>
                    <a:cubicBezTo>
                      <a:pt x="2017710" y="0"/>
                      <a:pt x="2027107" y="3892"/>
                      <a:pt x="2034036" y="10821"/>
                    </a:cubicBezTo>
                    <a:cubicBezTo>
                      <a:pt x="2040965" y="17750"/>
                      <a:pt x="2044857" y="27147"/>
                      <a:pt x="2044857" y="36946"/>
                    </a:cubicBezTo>
                    <a:lnTo>
                      <a:pt x="2044857" y="404649"/>
                    </a:lnTo>
                    <a:cubicBezTo>
                      <a:pt x="2044857" y="425053"/>
                      <a:pt x="2028316" y="441594"/>
                      <a:pt x="2007912" y="441594"/>
                    </a:cubicBezTo>
                    <a:lnTo>
                      <a:pt x="36946" y="441594"/>
                    </a:lnTo>
                    <a:cubicBezTo>
                      <a:pt x="27147" y="441594"/>
                      <a:pt x="17750" y="437702"/>
                      <a:pt x="10821" y="430773"/>
                    </a:cubicBezTo>
                    <a:cubicBezTo>
                      <a:pt x="3892" y="423845"/>
                      <a:pt x="0" y="414447"/>
                      <a:pt x="0" y="404649"/>
                    </a:cubicBezTo>
                    <a:lnTo>
                      <a:pt x="0" y="36946"/>
                    </a:lnTo>
                    <a:cubicBezTo>
                      <a:pt x="0" y="27147"/>
                      <a:pt x="3892" y="17750"/>
                      <a:pt x="10821" y="10821"/>
                    </a:cubicBezTo>
                    <a:cubicBezTo>
                      <a:pt x="17750" y="3892"/>
                      <a:pt x="27147" y="0"/>
                      <a:pt x="36946" y="0"/>
                    </a:cubicBezTo>
                    <a:close/>
                  </a:path>
                </a:pathLst>
              </a:custGeom>
              <a:solidFill>
                <a:srgbClr val="FDFDFD"/>
              </a:solidFill>
            </p:spPr>
          </p:sp>
          <p:sp>
            <p:nvSpPr>
              <p:cNvPr id="30" name="TextBox 30"/>
              <p:cNvSpPr txBox="1"/>
              <p:nvPr/>
            </p:nvSpPr>
            <p:spPr>
              <a:xfrm>
                <a:off x="0" y="-66675"/>
                <a:ext cx="2044857" cy="508269"/>
              </a:xfrm>
              <a:prstGeom prst="rect">
                <a:avLst/>
              </a:prstGeom>
            </p:spPr>
            <p:txBody>
              <a:bodyPr lIns="60944" tIns="60944" rIns="60944" bIns="60944" rtlCol="0" anchor="ctr"/>
              <a:lstStyle/>
              <a:p>
                <a:pPr algn="ctr">
                  <a:lnSpc>
                    <a:spcPts val="3779"/>
                  </a:lnSpc>
                </a:pPr>
                <a:endParaRPr/>
              </a:p>
            </p:txBody>
          </p:sp>
        </p:grpSp>
        <p:sp>
          <p:nvSpPr>
            <p:cNvPr id="31" name="TextBox 31"/>
            <p:cNvSpPr txBox="1"/>
            <p:nvPr/>
          </p:nvSpPr>
          <p:spPr>
            <a:xfrm>
              <a:off x="0" y="3873729"/>
              <a:ext cx="12549975" cy="3060028"/>
            </a:xfrm>
            <a:prstGeom prst="rect">
              <a:avLst/>
            </a:prstGeom>
          </p:spPr>
          <p:txBody>
            <a:bodyPr lIns="0" tIns="0" rIns="0" bIns="0" rtlCol="0" anchor="t">
              <a:spAutoFit/>
            </a:bodyPr>
            <a:lstStyle/>
            <a:p>
              <a:pPr algn="ctr">
                <a:lnSpc>
                  <a:spcPts val="3692"/>
                </a:lnSpc>
              </a:pPr>
              <a:r>
                <a:rPr lang="en-US" sz="2637" b="1">
                  <a:solidFill>
                    <a:srgbClr val="000000"/>
                  </a:solidFill>
                  <a:latin typeface="Cambria Bold"/>
                  <a:ea typeface="Cambria Bold"/>
                  <a:cs typeface="Cambria Bold"/>
                  <a:sym typeface="Cambria Bold"/>
                </a:rPr>
                <a:t>4. Handle Class Imbalance:</a:t>
              </a:r>
            </a:p>
            <a:p>
              <a:pPr marL="569477" lvl="1" indent="-284739" algn="just">
                <a:lnSpc>
                  <a:spcPts val="3692"/>
                </a:lnSpc>
                <a:buFont typeface="Arial"/>
                <a:buChar char="•"/>
              </a:pPr>
              <a:r>
                <a:rPr lang="en-US" sz="2637">
                  <a:solidFill>
                    <a:srgbClr val="000000"/>
                  </a:solidFill>
                  <a:latin typeface="Cambria"/>
                  <a:ea typeface="Cambria"/>
                  <a:cs typeface="Cambria"/>
                  <a:sym typeface="Cambria"/>
                </a:rPr>
                <a:t>SMOTE (Synthetic Minority Over-sampling Technique) was applied to oversample the minority emotion classes. This was done to address the class imbalance problem in the dataset.</a:t>
              </a:r>
            </a:p>
            <a:p>
              <a:pPr algn="ctr">
                <a:lnSpc>
                  <a:spcPts val="3692"/>
                </a:lnSpc>
                <a:spcBef>
                  <a:spcPct val="0"/>
                </a:spcBef>
              </a:pPr>
              <a:endParaRPr lang="en-US" sz="2637">
                <a:solidFill>
                  <a:srgbClr val="000000"/>
                </a:solidFill>
                <a:latin typeface="Cambria"/>
                <a:ea typeface="Cambria"/>
                <a:cs typeface="Cambria"/>
                <a:sym typeface="Cambria"/>
              </a:endParaRPr>
            </a:p>
          </p:txBody>
        </p:sp>
        <p:sp>
          <p:nvSpPr>
            <p:cNvPr id="32" name="AutoShape 32"/>
            <p:cNvSpPr/>
            <p:nvPr/>
          </p:nvSpPr>
          <p:spPr>
            <a:xfrm>
              <a:off x="12549975" y="5180922"/>
              <a:ext cx="5178698" cy="0"/>
            </a:xfrm>
            <a:prstGeom prst="line">
              <a:avLst/>
            </a:prstGeom>
            <a:ln w="193263" cap="flat">
              <a:solidFill>
                <a:srgbClr val="FDFDFD"/>
              </a:solidFill>
              <a:prstDash val="solid"/>
              <a:headEnd type="none" w="sm" len="sm"/>
              <a:tailEnd type="none" w="sm" len="sm"/>
            </a:ln>
          </p:spPr>
        </p:sp>
        <p:sp>
          <p:nvSpPr>
            <p:cNvPr id="33" name="AutoShape 33"/>
            <p:cNvSpPr/>
            <p:nvPr/>
          </p:nvSpPr>
          <p:spPr>
            <a:xfrm flipH="1">
              <a:off x="17632041" y="3834247"/>
              <a:ext cx="0" cy="1346674"/>
            </a:xfrm>
            <a:prstGeom prst="line">
              <a:avLst/>
            </a:prstGeom>
            <a:ln w="193263" cap="flat">
              <a:solidFill>
                <a:srgbClr val="FDFDFD"/>
              </a:solidFill>
              <a:prstDash val="solid"/>
              <a:headEnd type="none" w="sm" len="sm"/>
              <a:tailEnd type="none" w="sm" len="sm"/>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77265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336540" y="417731"/>
            <a:ext cx="17704130" cy="9222938"/>
            <a:chOff x="0" y="0"/>
            <a:chExt cx="4662816" cy="2429087"/>
          </a:xfrm>
        </p:grpSpPr>
        <p:sp>
          <p:nvSpPr>
            <p:cNvPr id="6" name="Freeform 6"/>
            <p:cNvSpPr/>
            <p:nvPr/>
          </p:nvSpPr>
          <p:spPr>
            <a:xfrm>
              <a:off x="0" y="0"/>
              <a:ext cx="4662816" cy="2429087"/>
            </a:xfrm>
            <a:custGeom>
              <a:avLst/>
              <a:gdLst/>
              <a:ahLst/>
              <a:cxnLst/>
              <a:rect l="l" t="t" r="r" b="b"/>
              <a:pathLst>
                <a:path w="4662816" h="2429087">
                  <a:moveTo>
                    <a:pt x="0" y="0"/>
                  </a:moveTo>
                  <a:lnTo>
                    <a:pt x="4662816" y="0"/>
                  </a:lnTo>
                  <a:lnTo>
                    <a:pt x="4662816" y="2429087"/>
                  </a:lnTo>
                  <a:lnTo>
                    <a:pt x="0" y="2429087"/>
                  </a:lnTo>
                  <a:close/>
                </a:path>
              </a:pathLst>
            </a:custGeom>
            <a:solidFill>
              <a:srgbClr val="145DA0"/>
            </a:solidFill>
            <a:ln cap="sq">
              <a:noFill/>
              <a:prstDash val="solid"/>
              <a:miter/>
            </a:ln>
          </p:spPr>
        </p:sp>
        <p:sp>
          <p:nvSpPr>
            <p:cNvPr id="7" name="TextBox 7"/>
            <p:cNvSpPr txBox="1"/>
            <p:nvPr/>
          </p:nvSpPr>
          <p:spPr>
            <a:xfrm>
              <a:off x="0" y="-38100"/>
              <a:ext cx="4662816" cy="246718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679222" y="508000"/>
            <a:ext cx="4787001" cy="896620"/>
          </a:xfrm>
          <a:prstGeom prst="rect">
            <a:avLst/>
          </a:prstGeom>
        </p:spPr>
        <p:txBody>
          <a:bodyPr lIns="0" tIns="0" rIns="0" bIns="0" rtlCol="0" anchor="t">
            <a:spAutoFit/>
          </a:bodyPr>
          <a:lstStyle/>
          <a:p>
            <a:pPr marL="0" lvl="0" indent="0" algn="ctr">
              <a:lnSpc>
                <a:spcPts val="7280"/>
              </a:lnSpc>
              <a:spcBef>
                <a:spcPct val="0"/>
              </a:spcBef>
            </a:pPr>
            <a:r>
              <a:rPr lang="en-US" sz="5200" b="1" u="sng">
                <a:solidFill>
                  <a:srgbClr val="FDFDFD"/>
                </a:solidFill>
                <a:latin typeface="Cambria Bold"/>
                <a:ea typeface="Cambria Bold"/>
                <a:cs typeface="Cambria Bold"/>
                <a:sym typeface="Cambria Bold"/>
              </a:rPr>
              <a:t>Data Splitting -</a:t>
            </a:r>
          </a:p>
        </p:txBody>
      </p:sp>
      <p:sp>
        <p:nvSpPr>
          <p:cNvPr id="9" name="TextBox 9"/>
          <p:cNvSpPr txBox="1"/>
          <p:nvPr/>
        </p:nvSpPr>
        <p:spPr>
          <a:xfrm>
            <a:off x="5466223" y="536575"/>
            <a:ext cx="12702232" cy="1735455"/>
          </a:xfrm>
          <a:prstGeom prst="rect">
            <a:avLst/>
          </a:prstGeom>
        </p:spPr>
        <p:txBody>
          <a:bodyPr lIns="0" tIns="0" rIns="0" bIns="0" rtlCol="0" anchor="t">
            <a:spAutoFit/>
          </a:bodyPr>
          <a:lstStyle/>
          <a:p>
            <a:pPr algn="l">
              <a:lnSpc>
                <a:spcPts val="4620"/>
              </a:lnSpc>
            </a:pPr>
            <a:r>
              <a:rPr lang="en-US" sz="3300" spc="-66">
                <a:solidFill>
                  <a:srgbClr val="FDFDFD"/>
                </a:solidFill>
                <a:latin typeface="Cambria"/>
                <a:ea typeface="Cambria"/>
                <a:cs typeface="Cambria"/>
                <a:sym typeface="Cambria"/>
              </a:rPr>
              <a:t>The new balanced dataset was split into training and test datasets where 20% of the data will be used for testing and 80% for training the model.</a:t>
            </a:r>
          </a:p>
          <a:p>
            <a:pPr algn="l">
              <a:lnSpc>
                <a:spcPts val="4620"/>
              </a:lnSpc>
            </a:pPr>
            <a:endParaRPr lang="en-US" sz="3300" spc="-66">
              <a:solidFill>
                <a:srgbClr val="FDFDFD"/>
              </a:solidFill>
              <a:latin typeface="Cambria"/>
              <a:ea typeface="Cambria"/>
              <a:cs typeface="Cambria"/>
              <a:sym typeface="Cambria"/>
            </a:endParaRPr>
          </a:p>
        </p:txBody>
      </p:sp>
      <p:sp>
        <p:nvSpPr>
          <p:cNvPr id="10" name="TextBox 10"/>
          <p:cNvSpPr txBox="1"/>
          <p:nvPr/>
        </p:nvSpPr>
        <p:spPr>
          <a:xfrm>
            <a:off x="679222" y="1577707"/>
            <a:ext cx="5323100" cy="896620"/>
          </a:xfrm>
          <a:prstGeom prst="rect">
            <a:avLst/>
          </a:prstGeom>
        </p:spPr>
        <p:txBody>
          <a:bodyPr lIns="0" tIns="0" rIns="0" bIns="0" rtlCol="0" anchor="t">
            <a:spAutoFit/>
          </a:bodyPr>
          <a:lstStyle/>
          <a:p>
            <a:pPr marL="0" lvl="0" indent="0" algn="ctr">
              <a:lnSpc>
                <a:spcPts val="7280"/>
              </a:lnSpc>
              <a:spcBef>
                <a:spcPct val="0"/>
              </a:spcBef>
            </a:pPr>
            <a:r>
              <a:rPr lang="en-US" sz="5200" b="1" u="sng">
                <a:solidFill>
                  <a:srgbClr val="FDFDFD"/>
                </a:solidFill>
                <a:latin typeface="Cambria Bold"/>
                <a:ea typeface="Cambria Bold"/>
                <a:cs typeface="Cambria Bold"/>
                <a:sym typeface="Cambria Bold"/>
              </a:rPr>
              <a:t>Model Training -</a:t>
            </a:r>
          </a:p>
        </p:txBody>
      </p:sp>
      <p:sp>
        <p:nvSpPr>
          <p:cNvPr id="11" name="TextBox 11"/>
          <p:cNvSpPr txBox="1"/>
          <p:nvPr/>
        </p:nvSpPr>
        <p:spPr>
          <a:xfrm>
            <a:off x="0" y="2398127"/>
            <a:ext cx="17810152" cy="6964680"/>
          </a:xfrm>
          <a:prstGeom prst="rect">
            <a:avLst/>
          </a:prstGeom>
        </p:spPr>
        <p:txBody>
          <a:bodyPr lIns="0" tIns="0" rIns="0" bIns="0" rtlCol="0" anchor="t">
            <a:spAutoFit/>
          </a:bodyPr>
          <a:lstStyle/>
          <a:p>
            <a:pPr marL="712470" lvl="1" indent="-356235" algn="just">
              <a:lnSpc>
                <a:spcPts val="4620"/>
              </a:lnSpc>
              <a:buFont typeface="Arial"/>
              <a:buChar char="•"/>
            </a:pPr>
            <a:r>
              <a:rPr lang="en-US" sz="3300" spc="-66">
                <a:solidFill>
                  <a:srgbClr val="FDFDFD"/>
                </a:solidFill>
                <a:latin typeface="Cambria"/>
                <a:ea typeface="Cambria"/>
                <a:cs typeface="Cambria"/>
                <a:sym typeface="Cambria"/>
              </a:rPr>
              <a:t>A comparative analysis was conducted for the task of emotion detection using multiple machine learning models, including Logistic Regression, SVM, and Random Forest.</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Logistic regression is a supervised machine learning algorithm that is used for classification tasks, where the goal is to predict the probability that an instance belongs to a given class or not.</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Support Vector Machine (SVM) is a powerful model that finds the optimal hyperplane to separate different classes.</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Random Forest is an ensemble method that combines multiple decision trees for improved accuracy and robustness.</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Once training is completed, the trained model is saved and a function is defined with preprocessing steps to predict the emotion of sample examples.</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Afterward, the previously saved model and vectorizer are loaded so that they can be reused later without retraining, especially during deployment.</a:t>
            </a:r>
          </a:p>
        </p:txBody>
      </p:sp>
      <p:grpSp>
        <p:nvGrpSpPr>
          <p:cNvPr id="12" name="Group 12"/>
          <p:cNvGrpSpPr/>
          <p:nvPr/>
        </p:nvGrpSpPr>
        <p:grpSpPr>
          <a:xfrm>
            <a:off x="-2009983" y="-2346523"/>
            <a:ext cx="4693046" cy="46930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595820" y="-1782102"/>
            <a:ext cx="3564204" cy="35642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700679" y="7074186"/>
            <a:ext cx="5946973" cy="59469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954" y="1210886"/>
            <a:ext cx="9865886" cy="8836787"/>
            <a:chOff x="0" y="0"/>
            <a:chExt cx="2572224" cy="2303918"/>
          </a:xfrm>
        </p:grpSpPr>
        <p:sp>
          <p:nvSpPr>
            <p:cNvPr id="9" name="Freeform 9"/>
            <p:cNvSpPr/>
            <p:nvPr/>
          </p:nvSpPr>
          <p:spPr>
            <a:xfrm>
              <a:off x="0" y="0"/>
              <a:ext cx="2572224" cy="2303918"/>
            </a:xfrm>
            <a:custGeom>
              <a:avLst/>
              <a:gdLst/>
              <a:ahLst/>
              <a:cxnLst/>
              <a:rect l="l" t="t" r="r" b="b"/>
              <a:pathLst>
                <a:path w="2572224" h="2303918">
                  <a:moveTo>
                    <a:pt x="10986" y="0"/>
                  </a:moveTo>
                  <a:lnTo>
                    <a:pt x="2561238" y="0"/>
                  </a:lnTo>
                  <a:cubicBezTo>
                    <a:pt x="2564152" y="0"/>
                    <a:pt x="2566946" y="1157"/>
                    <a:pt x="2569007" y="3218"/>
                  </a:cubicBezTo>
                  <a:cubicBezTo>
                    <a:pt x="2571067" y="5278"/>
                    <a:pt x="2572224" y="8072"/>
                    <a:pt x="2572224" y="10986"/>
                  </a:cubicBezTo>
                  <a:lnTo>
                    <a:pt x="2572224" y="2292933"/>
                  </a:lnTo>
                  <a:cubicBezTo>
                    <a:pt x="2572224" y="2299000"/>
                    <a:pt x="2567306" y="2303918"/>
                    <a:pt x="2561238" y="2303918"/>
                  </a:cubicBezTo>
                  <a:lnTo>
                    <a:pt x="10986" y="2303918"/>
                  </a:lnTo>
                  <a:cubicBezTo>
                    <a:pt x="8072" y="2303918"/>
                    <a:pt x="5278" y="2302761"/>
                    <a:pt x="3218" y="2300701"/>
                  </a:cubicBezTo>
                  <a:cubicBezTo>
                    <a:pt x="1157" y="2298641"/>
                    <a:pt x="0" y="2295846"/>
                    <a:pt x="0" y="2292933"/>
                  </a:cubicBezTo>
                  <a:lnTo>
                    <a:pt x="0" y="10986"/>
                  </a:lnTo>
                  <a:cubicBezTo>
                    <a:pt x="0" y="8072"/>
                    <a:pt x="1157" y="5278"/>
                    <a:pt x="3218" y="3218"/>
                  </a:cubicBezTo>
                  <a:cubicBezTo>
                    <a:pt x="5278" y="1157"/>
                    <a:pt x="8072" y="0"/>
                    <a:pt x="10986" y="0"/>
                  </a:cubicBezTo>
                  <a:close/>
                </a:path>
              </a:pathLst>
            </a:custGeom>
            <a:solidFill>
              <a:srgbClr val="00569E"/>
            </a:solidFill>
          </p:spPr>
        </p:sp>
        <p:sp>
          <p:nvSpPr>
            <p:cNvPr id="10" name="TextBox 10"/>
            <p:cNvSpPr txBox="1"/>
            <p:nvPr/>
          </p:nvSpPr>
          <p:spPr>
            <a:xfrm>
              <a:off x="0" y="-38100"/>
              <a:ext cx="2572224" cy="2342018"/>
            </a:xfrm>
            <a:prstGeom prst="rect">
              <a:avLst/>
            </a:prstGeom>
          </p:spPr>
          <p:txBody>
            <a:bodyPr lIns="51317" tIns="51317" rIns="51317" bIns="51317" rtlCol="0" anchor="ctr"/>
            <a:lstStyle/>
            <a:p>
              <a:pPr algn="ctr">
                <a:lnSpc>
                  <a:spcPts val="2659"/>
                </a:lnSpc>
              </a:pPr>
              <a:endParaRPr/>
            </a:p>
          </p:txBody>
        </p:sp>
      </p:grpSp>
      <p:sp>
        <p:nvSpPr>
          <p:cNvPr id="11" name="Freeform 11"/>
          <p:cNvSpPr/>
          <p:nvPr/>
        </p:nvSpPr>
        <p:spPr>
          <a:xfrm>
            <a:off x="10999020" y="490618"/>
            <a:ext cx="6675146" cy="5571918"/>
          </a:xfrm>
          <a:custGeom>
            <a:avLst/>
            <a:gdLst/>
            <a:ahLst/>
            <a:cxnLst/>
            <a:rect l="l" t="t" r="r" b="b"/>
            <a:pathLst>
              <a:path w="6675146" h="5571918">
                <a:moveTo>
                  <a:pt x="0" y="0"/>
                </a:moveTo>
                <a:lnTo>
                  <a:pt x="6675145" y="0"/>
                </a:lnTo>
                <a:lnTo>
                  <a:pt x="6675145" y="5571918"/>
                </a:lnTo>
                <a:lnTo>
                  <a:pt x="0" y="5571918"/>
                </a:lnTo>
                <a:lnTo>
                  <a:pt x="0" y="0"/>
                </a:lnTo>
                <a:close/>
              </a:path>
            </a:pathLst>
          </a:custGeom>
          <a:blipFill>
            <a:blip r:embed="rId2"/>
            <a:stretch>
              <a:fillRect l="-884" t="-313"/>
            </a:stretch>
          </a:blipFill>
          <a:ln w="19050" cap="sq">
            <a:solidFill>
              <a:srgbClr val="000000"/>
            </a:solidFill>
            <a:prstDash val="solid"/>
            <a:miter/>
          </a:ln>
        </p:spPr>
      </p:sp>
      <p:sp>
        <p:nvSpPr>
          <p:cNvPr id="12" name="Freeform 12"/>
          <p:cNvSpPr/>
          <p:nvPr/>
        </p:nvSpPr>
        <p:spPr>
          <a:xfrm>
            <a:off x="11392147" y="6150329"/>
            <a:ext cx="5728706" cy="3999485"/>
          </a:xfrm>
          <a:custGeom>
            <a:avLst/>
            <a:gdLst/>
            <a:ahLst/>
            <a:cxnLst/>
            <a:rect l="l" t="t" r="r" b="b"/>
            <a:pathLst>
              <a:path w="5728706" h="3999485">
                <a:moveTo>
                  <a:pt x="0" y="0"/>
                </a:moveTo>
                <a:lnTo>
                  <a:pt x="5728706" y="0"/>
                </a:lnTo>
                <a:lnTo>
                  <a:pt x="5728706" y="3999485"/>
                </a:lnTo>
                <a:lnTo>
                  <a:pt x="0" y="3999485"/>
                </a:lnTo>
                <a:lnTo>
                  <a:pt x="0" y="0"/>
                </a:lnTo>
                <a:close/>
              </a:path>
            </a:pathLst>
          </a:custGeom>
          <a:blipFill>
            <a:blip r:embed="rId3"/>
            <a:stretch>
              <a:fillRect/>
            </a:stretch>
          </a:blipFill>
        </p:spPr>
      </p:sp>
      <p:sp>
        <p:nvSpPr>
          <p:cNvPr id="13" name="TextBox 13"/>
          <p:cNvSpPr txBox="1"/>
          <p:nvPr/>
        </p:nvSpPr>
        <p:spPr>
          <a:xfrm>
            <a:off x="1968384" y="-9525"/>
            <a:ext cx="5941456" cy="1038225"/>
          </a:xfrm>
          <a:prstGeom prst="rect">
            <a:avLst/>
          </a:prstGeom>
        </p:spPr>
        <p:txBody>
          <a:bodyPr lIns="0" tIns="0" rIns="0" bIns="0" rtlCol="0" anchor="t">
            <a:spAutoFit/>
          </a:bodyPr>
          <a:lstStyle/>
          <a:p>
            <a:pPr marL="0" lvl="0" indent="0" algn="l">
              <a:lnSpc>
                <a:spcPts val="8400"/>
              </a:lnSpc>
              <a:spcBef>
                <a:spcPct val="0"/>
              </a:spcBef>
            </a:pPr>
            <a:r>
              <a:rPr lang="en-US" sz="6000" b="1" u="sng">
                <a:solidFill>
                  <a:srgbClr val="051D40"/>
                </a:solidFill>
                <a:latin typeface="Cambria Bold"/>
                <a:ea typeface="Cambria Bold"/>
                <a:cs typeface="Cambria Bold"/>
                <a:sym typeface="Cambria Bold"/>
              </a:rPr>
              <a:t>Result Analysis -</a:t>
            </a:r>
          </a:p>
        </p:txBody>
      </p:sp>
      <p:sp>
        <p:nvSpPr>
          <p:cNvPr id="14" name="TextBox 14"/>
          <p:cNvSpPr txBox="1"/>
          <p:nvPr/>
        </p:nvSpPr>
        <p:spPr>
          <a:xfrm>
            <a:off x="186282" y="1237302"/>
            <a:ext cx="9907011" cy="8707755"/>
          </a:xfrm>
          <a:prstGeom prst="rect">
            <a:avLst/>
          </a:prstGeom>
        </p:spPr>
        <p:txBody>
          <a:bodyPr lIns="0" tIns="0" rIns="0" bIns="0" rtlCol="0" anchor="t">
            <a:spAutoFit/>
          </a:bodyPr>
          <a:lstStyle/>
          <a:p>
            <a:pPr marL="712470" lvl="1" indent="-356235" algn="just">
              <a:lnSpc>
                <a:spcPts val="4620"/>
              </a:lnSpc>
              <a:buFont typeface="Arial"/>
              <a:buChar char="•"/>
            </a:pPr>
            <a:r>
              <a:rPr lang="en-US" sz="3300" spc="-66">
                <a:solidFill>
                  <a:srgbClr val="FDFDFD"/>
                </a:solidFill>
                <a:latin typeface="Cambria"/>
                <a:ea typeface="Cambria"/>
                <a:cs typeface="Cambria"/>
                <a:sym typeface="Cambria"/>
              </a:rPr>
              <a:t>The evaluation metrics used here are accuracy, classification report, and confusion matrix.</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Random Forest achieved the highest accuracy (87.22%), outperforming Support Vector Machine (70%) and Logistic Regression (68.14%) in this emotion classification task.</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The superior performance of Random Forest suggests that emotion classification benefits from a model that can capture complex, non-linear relationships within the text data.</a:t>
            </a:r>
          </a:p>
          <a:p>
            <a:pPr marL="712470" lvl="1" indent="-356235" algn="just">
              <a:lnSpc>
                <a:spcPts val="4620"/>
              </a:lnSpc>
              <a:buFont typeface="Arial"/>
              <a:buChar char="•"/>
            </a:pPr>
            <a:r>
              <a:rPr lang="en-US" sz="3300" spc="-66">
                <a:solidFill>
                  <a:srgbClr val="FDFDFD"/>
                </a:solidFill>
                <a:latin typeface="Cambria"/>
                <a:ea typeface="Cambria"/>
                <a:cs typeface="Cambria"/>
                <a:sym typeface="Cambria"/>
              </a:rPr>
              <a:t>The lower accuracies of Logistic Regression and SVM indicate that linear models are less effective in distinguishing between different emotion categories. This implies that the way emotions are expressed in text is not easily separable by linear boundaries.</a:t>
            </a:r>
          </a:p>
        </p:txBody>
      </p:sp>
      <p:sp>
        <p:nvSpPr>
          <p:cNvPr id="15" name="TextBox 15"/>
          <p:cNvSpPr txBox="1"/>
          <p:nvPr/>
        </p:nvSpPr>
        <p:spPr>
          <a:xfrm>
            <a:off x="13063352" y="167403"/>
            <a:ext cx="180917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mbria"/>
                <a:ea typeface="Cambria"/>
                <a:cs typeface="Cambria"/>
                <a:sym typeface="Cambria"/>
              </a:rPr>
              <a:t>Random Forest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318089" y="2346523"/>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497919" y="2175343"/>
            <a:ext cx="4861722" cy="4596349"/>
            <a:chOff x="0" y="0"/>
            <a:chExt cx="1078793" cy="1019908"/>
          </a:xfrm>
        </p:grpSpPr>
        <p:sp>
          <p:nvSpPr>
            <p:cNvPr id="9" name="Freeform 9"/>
            <p:cNvSpPr/>
            <p:nvPr/>
          </p:nvSpPr>
          <p:spPr>
            <a:xfrm>
              <a:off x="0" y="0"/>
              <a:ext cx="1078793" cy="1019908"/>
            </a:xfrm>
            <a:custGeom>
              <a:avLst/>
              <a:gdLst/>
              <a:ahLst/>
              <a:cxnLst/>
              <a:rect l="l" t="t" r="r" b="b"/>
              <a:pathLst>
                <a:path w="1078793" h="1019908">
                  <a:moveTo>
                    <a:pt x="70067" y="0"/>
                  </a:moveTo>
                  <a:lnTo>
                    <a:pt x="1008726" y="0"/>
                  </a:lnTo>
                  <a:cubicBezTo>
                    <a:pt x="1047423" y="0"/>
                    <a:pt x="1078793" y="31370"/>
                    <a:pt x="1078793" y="70067"/>
                  </a:cubicBezTo>
                  <a:lnTo>
                    <a:pt x="1078793" y="949841"/>
                  </a:lnTo>
                  <a:cubicBezTo>
                    <a:pt x="1078793" y="988538"/>
                    <a:pt x="1047423" y="1019908"/>
                    <a:pt x="1008726" y="1019908"/>
                  </a:cubicBezTo>
                  <a:lnTo>
                    <a:pt x="70067" y="1019908"/>
                  </a:lnTo>
                  <a:cubicBezTo>
                    <a:pt x="31370" y="1019908"/>
                    <a:pt x="0" y="988538"/>
                    <a:pt x="0" y="949841"/>
                  </a:cubicBezTo>
                  <a:lnTo>
                    <a:pt x="0" y="70067"/>
                  </a:lnTo>
                  <a:cubicBezTo>
                    <a:pt x="0" y="31370"/>
                    <a:pt x="31370" y="0"/>
                    <a:pt x="70067" y="0"/>
                  </a:cubicBezTo>
                  <a:close/>
                </a:path>
              </a:pathLst>
            </a:custGeom>
            <a:solidFill>
              <a:srgbClr val="FDFDFD"/>
            </a:solidFill>
          </p:spPr>
        </p:sp>
        <p:sp>
          <p:nvSpPr>
            <p:cNvPr id="10" name="TextBox 10"/>
            <p:cNvSpPr txBox="1"/>
            <p:nvPr/>
          </p:nvSpPr>
          <p:spPr>
            <a:xfrm>
              <a:off x="0" y="-38100"/>
              <a:ext cx="1078793" cy="1058008"/>
            </a:xfrm>
            <a:prstGeom prst="rect">
              <a:avLst/>
            </a:prstGeom>
          </p:spPr>
          <p:txBody>
            <a:bodyPr lIns="60913" tIns="60913" rIns="60913" bIns="60913" rtlCol="0" anchor="ctr"/>
            <a:lstStyle/>
            <a:p>
              <a:pPr algn="ctr">
                <a:lnSpc>
                  <a:spcPts val="2659"/>
                </a:lnSpc>
              </a:pPr>
              <a:endParaRPr/>
            </a:p>
            <a:p>
              <a:pPr algn="ctr">
                <a:lnSpc>
                  <a:spcPts val="2659"/>
                </a:lnSpc>
              </a:pPr>
              <a:endParaRPr/>
            </a:p>
          </p:txBody>
        </p:sp>
      </p:grpSp>
      <p:sp>
        <p:nvSpPr>
          <p:cNvPr id="11" name="TextBox 11"/>
          <p:cNvSpPr txBox="1"/>
          <p:nvPr/>
        </p:nvSpPr>
        <p:spPr>
          <a:xfrm>
            <a:off x="6280493" y="2921951"/>
            <a:ext cx="4917078" cy="4190424"/>
          </a:xfrm>
          <a:prstGeom prst="rect">
            <a:avLst/>
          </a:prstGeom>
        </p:spPr>
        <p:txBody>
          <a:bodyPr lIns="0" tIns="0" rIns="0" bIns="0" rtlCol="0" anchor="t">
            <a:spAutoFit/>
          </a:bodyPr>
          <a:lstStyle/>
          <a:p>
            <a:pPr marL="733556" lvl="1" indent="-366778" algn="just">
              <a:lnSpc>
                <a:spcPts val="4756"/>
              </a:lnSpc>
              <a:buFont typeface="Arial"/>
              <a:buChar char="•"/>
            </a:pPr>
            <a:r>
              <a:rPr lang="en-US" sz="3397" spc="-67">
                <a:solidFill>
                  <a:srgbClr val="051D40"/>
                </a:solidFill>
                <a:latin typeface="Cambria"/>
                <a:ea typeface="Cambria"/>
                <a:cs typeface="Cambria"/>
                <a:sym typeface="Cambria"/>
              </a:rPr>
              <a:t>Collecting more data, especially for the less accurately predicted emotions.</a:t>
            </a:r>
          </a:p>
          <a:p>
            <a:pPr marL="733556" lvl="1" indent="-366778" algn="just">
              <a:lnSpc>
                <a:spcPts val="4756"/>
              </a:lnSpc>
              <a:buFont typeface="Arial"/>
              <a:buChar char="•"/>
            </a:pPr>
            <a:r>
              <a:rPr lang="en-US" sz="3397" spc="-67">
                <a:solidFill>
                  <a:srgbClr val="051D40"/>
                </a:solidFill>
                <a:latin typeface="Cambria"/>
                <a:ea typeface="Cambria"/>
                <a:cs typeface="Cambria"/>
                <a:sym typeface="Cambria"/>
              </a:rPr>
              <a:t>Trying different feature extraction techniques.</a:t>
            </a:r>
          </a:p>
          <a:p>
            <a:pPr marL="0" lvl="0" indent="0" algn="just">
              <a:lnSpc>
                <a:spcPts val="4756"/>
              </a:lnSpc>
              <a:spcBef>
                <a:spcPct val="0"/>
              </a:spcBef>
            </a:pPr>
            <a:endParaRPr lang="en-US" sz="3397" spc="-67">
              <a:solidFill>
                <a:srgbClr val="051D40"/>
              </a:solidFill>
              <a:latin typeface="Cambria"/>
              <a:ea typeface="Cambria"/>
              <a:cs typeface="Cambria"/>
              <a:sym typeface="Cambria"/>
            </a:endParaRPr>
          </a:p>
        </p:txBody>
      </p:sp>
      <p:sp>
        <p:nvSpPr>
          <p:cNvPr id="12" name="TextBox 12"/>
          <p:cNvSpPr txBox="1"/>
          <p:nvPr/>
        </p:nvSpPr>
        <p:spPr>
          <a:xfrm>
            <a:off x="7731447" y="2135610"/>
            <a:ext cx="2394665" cy="633942"/>
          </a:xfrm>
          <a:prstGeom prst="rect">
            <a:avLst/>
          </a:prstGeom>
        </p:spPr>
        <p:txBody>
          <a:bodyPr lIns="0" tIns="0" rIns="0" bIns="0" rtlCol="0" anchor="t">
            <a:spAutoFit/>
          </a:bodyPr>
          <a:lstStyle/>
          <a:p>
            <a:pPr marL="0" lvl="0" indent="0" algn="ctr">
              <a:lnSpc>
                <a:spcPts val="5036"/>
              </a:lnSpc>
              <a:spcBef>
                <a:spcPct val="0"/>
              </a:spcBef>
            </a:pPr>
            <a:r>
              <a:rPr lang="en-US" sz="3597" b="1" u="sng">
                <a:solidFill>
                  <a:srgbClr val="051D40"/>
                </a:solidFill>
                <a:latin typeface="Cambria Bold"/>
                <a:ea typeface="Cambria Bold"/>
                <a:cs typeface="Cambria Bold"/>
                <a:sym typeface="Cambria Bold"/>
              </a:rPr>
              <a:t>Findings :</a:t>
            </a:r>
          </a:p>
        </p:txBody>
      </p:sp>
      <p:grpSp>
        <p:nvGrpSpPr>
          <p:cNvPr id="13" name="Group 13"/>
          <p:cNvGrpSpPr/>
          <p:nvPr/>
        </p:nvGrpSpPr>
        <p:grpSpPr>
          <a:xfrm>
            <a:off x="11759690" y="2175252"/>
            <a:ext cx="5499610" cy="3276783"/>
            <a:chOff x="0" y="0"/>
            <a:chExt cx="1222995" cy="728686"/>
          </a:xfrm>
        </p:grpSpPr>
        <p:sp>
          <p:nvSpPr>
            <p:cNvPr id="14" name="Freeform 14"/>
            <p:cNvSpPr/>
            <p:nvPr/>
          </p:nvSpPr>
          <p:spPr>
            <a:xfrm>
              <a:off x="0" y="0"/>
              <a:ext cx="1222996" cy="728686"/>
            </a:xfrm>
            <a:custGeom>
              <a:avLst/>
              <a:gdLst/>
              <a:ahLst/>
              <a:cxnLst/>
              <a:rect l="l" t="t" r="r" b="b"/>
              <a:pathLst>
                <a:path w="1222996" h="728686">
                  <a:moveTo>
                    <a:pt x="61940" y="0"/>
                  </a:moveTo>
                  <a:lnTo>
                    <a:pt x="1161056" y="0"/>
                  </a:lnTo>
                  <a:cubicBezTo>
                    <a:pt x="1177483" y="0"/>
                    <a:pt x="1193238" y="6526"/>
                    <a:pt x="1204854" y="18142"/>
                  </a:cubicBezTo>
                  <a:cubicBezTo>
                    <a:pt x="1216470" y="29758"/>
                    <a:pt x="1222996" y="45512"/>
                    <a:pt x="1222996" y="61940"/>
                  </a:cubicBezTo>
                  <a:lnTo>
                    <a:pt x="1222996" y="666747"/>
                  </a:lnTo>
                  <a:cubicBezTo>
                    <a:pt x="1222996" y="683174"/>
                    <a:pt x="1216470" y="698929"/>
                    <a:pt x="1204854" y="710545"/>
                  </a:cubicBezTo>
                  <a:cubicBezTo>
                    <a:pt x="1193238" y="722161"/>
                    <a:pt x="1177483" y="728686"/>
                    <a:pt x="1161056" y="728686"/>
                  </a:cubicBezTo>
                  <a:lnTo>
                    <a:pt x="61940" y="728686"/>
                  </a:lnTo>
                  <a:cubicBezTo>
                    <a:pt x="45512" y="728686"/>
                    <a:pt x="29758" y="722161"/>
                    <a:pt x="18142" y="710545"/>
                  </a:cubicBezTo>
                  <a:cubicBezTo>
                    <a:pt x="6526" y="698929"/>
                    <a:pt x="0" y="683174"/>
                    <a:pt x="0" y="666747"/>
                  </a:cubicBezTo>
                  <a:lnTo>
                    <a:pt x="0" y="61940"/>
                  </a:lnTo>
                  <a:cubicBezTo>
                    <a:pt x="0" y="45512"/>
                    <a:pt x="6526" y="29758"/>
                    <a:pt x="18142" y="18142"/>
                  </a:cubicBezTo>
                  <a:cubicBezTo>
                    <a:pt x="29758" y="6526"/>
                    <a:pt x="45512" y="0"/>
                    <a:pt x="61940" y="0"/>
                  </a:cubicBezTo>
                  <a:close/>
                </a:path>
              </a:pathLst>
            </a:custGeom>
            <a:solidFill>
              <a:srgbClr val="FDFDFD"/>
            </a:solidFill>
          </p:spPr>
        </p:sp>
        <p:sp>
          <p:nvSpPr>
            <p:cNvPr id="15" name="TextBox 15"/>
            <p:cNvSpPr txBox="1"/>
            <p:nvPr/>
          </p:nvSpPr>
          <p:spPr>
            <a:xfrm>
              <a:off x="0" y="-38100"/>
              <a:ext cx="1222995" cy="766786"/>
            </a:xfrm>
            <a:prstGeom prst="rect">
              <a:avLst/>
            </a:prstGeom>
          </p:spPr>
          <p:txBody>
            <a:bodyPr lIns="60781" tIns="60781" rIns="60781" bIns="60781" rtlCol="0" anchor="ctr"/>
            <a:lstStyle/>
            <a:p>
              <a:pPr algn="ctr">
                <a:lnSpc>
                  <a:spcPts val="2659"/>
                </a:lnSpc>
              </a:pPr>
              <a:endParaRPr/>
            </a:p>
            <a:p>
              <a:pPr algn="ctr">
                <a:lnSpc>
                  <a:spcPts val="2659"/>
                </a:lnSpc>
              </a:pPr>
              <a:endParaRPr/>
            </a:p>
          </p:txBody>
        </p:sp>
      </p:grpSp>
      <p:sp>
        <p:nvSpPr>
          <p:cNvPr id="16" name="TextBox 16"/>
          <p:cNvSpPr txBox="1"/>
          <p:nvPr/>
        </p:nvSpPr>
        <p:spPr>
          <a:xfrm>
            <a:off x="11546025" y="2828618"/>
            <a:ext cx="5526262" cy="2464025"/>
          </a:xfrm>
          <a:prstGeom prst="rect">
            <a:avLst/>
          </a:prstGeom>
        </p:spPr>
        <p:txBody>
          <a:bodyPr lIns="0" tIns="0" rIns="0" bIns="0" rtlCol="0" anchor="t">
            <a:spAutoFit/>
          </a:bodyPr>
          <a:lstStyle/>
          <a:p>
            <a:pPr marL="753740" lvl="1" indent="-376870" algn="just">
              <a:lnSpc>
                <a:spcPts val="4887"/>
              </a:lnSpc>
              <a:spcBef>
                <a:spcPct val="0"/>
              </a:spcBef>
              <a:buFont typeface="Arial"/>
              <a:buChar char="•"/>
            </a:pPr>
            <a:r>
              <a:rPr lang="en-US" sz="3491" spc="-69">
                <a:solidFill>
                  <a:srgbClr val="051D40"/>
                </a:solidFill>
                <a:latin typeface="Cambria"/>
                <a:ea typeface="Cambria"/>
                <a:cs typeface="Cambria"/>
                <a:sym typeface="Cambria"/>
              </a:rPr>
              <a:t>Advanced models, such as deep learning, can be applied to increase accuracy.</a:t>
            </a:r>
          </a:p>
        </p:txBody>
      </p:sp>
      <p:sp>
        <p:nvSpPr>
          <p:cNvPr id="17" name="TextBox 17"/>
          <p:cNvSpPr txBox="1"/>
          <p:nvPr/>
        </p:nvSpPr>
        <p:spPr>
          <a:xfrm>
            <a:off x="13098001" y="2091093"/>
            <a:ext cx="3442724" cy="632750"/>
          </a:xfrm>
          <a:prstGeom prst="rect">
            <a:avLst/>
          </a:prstGeom>
        </p:spPr>
        <p:txBody>
          <a:bodyPr lIns="0" tIns="0" rIns="0" bIns="0" rtlCol="0" anchor="t">
            <a:spAutoFit/>
          </a:bodyPr>
          <a:lstStyle/>
          <a:p>
            <a:pPr marL="0" lvl="0" indent="0" algn="ctr">
              <a:lnSpc>
                <a:spcPts val="5025"/>
              </a:lnSpc>
              <a:spcBef>
                <a:spcPct val="0"/>
              </a:spcBef>
            </a:pPr>
            <a:r>
              <a:rPr lang="en-US" sz="3589" b="1" u="sng">
                <a:solidFill>
                  <a:srgbClr val="051D40"/>
                </a:solidFill>
                <a:latin typeface="Cambria Bold"/>
                <a:ea typeface="Cambria Bold"/>
                <a:cs typeface="Cambria Bold"/>
                <a:sym typeface="Cambria Bold"/>
              </a:rPr>
              <a:t>Future Scope :</a:t>
            </a:r>
          </a:p>
        </p:txBody>
      </p:sp>
      <p:grpSp>
        <p:nvGrpSpPr>
          <p:cNvPr id="18" name="Group 18"/>
          <p:cNvGrpSpPr/>
          <p:nvPr/>
        </p:nvGrpSpPr>
        <p:grpSpPr>
          <a:xfrm>
            <a:off x="589733" y="2175252"/>
            <a:ext cx="5440126" cy="7237592"/>
            <a:chOff x="0" y="0"/>
            <a:chExt cx="1206513" cy="1605156"/>
          </a:xfrm>
        </p:grpSpPr>
        <p:sp>
          <p:nvSpPr>
            <p:cNvPr id="19" name="Freeform 19"/>
            <p:cNvSpPr/>
            <p:nvPr/>
          </p:nvSpPr>
          <p:spPr>
            <a:xfrm>
              <a:off x="0" y="0"/>
              <a:ext cx="1206513" cy="1605156"/>
            </a:xfrm>
            <a:custGeom>
              <a:avLst/>
              <a:gdLst/>
              <a:ahLst/>
              <a:cxnLst/>
              <a:rect l="l" t="t" r="r" b="b"/>
              <a:pathLst>
                <a:path w="1206513" h="1605156">
                  <a:moveTo>
                    <a:pt x="62617" y="0"/>
                  </a:moveTo>
                  <a:lnTo>
                    <a:pt x="1143896" y="0"/>
                  </a:lnTo>
                  <a:cubicBezTo>
                    <a:pt x="1160503" y="0"/>
                    <a:pt x="1176430" y="6597"/>
                    <a:pt x="1188173" y="18340"/>
                  </a:cubicBezTo>
                  <a:cubicBezTo>
                    <a:pt x="1199916" y="30083"/>
                    <a:pt x="1206513" y="46010"/>
                    <a:pt x="1206513" y="62617"/>
                  </a:cubicBezTo>
                  <a:lnTo>
                    <a:pt x="1206513" y="1542539"/>
                  </a:lnTo>
                  <a:cubicBezTo>
                    <a:pt x="1206513" y="1577122"/>
                    <a:pt x="1178479" y="1605156"/>
                    <a:pt x="1143896" y="1605156"/>
                  </a:cubicBezTo>
                  <a:lnTo>
                    <a:pt x="62617" y="1605156"/>
                  </a:lnTo>
                  <a:cubicBezTo>
                    <a:pt x="28035" y="1605156"/>
                    <a:pt x="0" y="1577122"/>
                    <a:pt x="0" y="1542539"/>
                  </a:cubicBezTo>
                  <a:lnTo>
                    <a:pt x="0" y="62617"/>
                  </a:lnTo>
                  <a:cubicBezTo>
                    <a:pt x="0" y="28035"/>
                    <a:pt x="28035" y="0"/>
                    <a:pt x="62617" y="0"/>
                  </a:cubicBezTo>
                  <a:close/>
                </a:path>
              </a:pathLst>
            </a:custGeom>
            <a:solidFill>
              <a:srgbClr val="FDFDFD"/>
            </a:solidFill>
          </p:spPr>
        </p:sp>
        <p:sp>
          <p:nvSpPr>
            <p:cNvPr id="20" name="TextBox 20"/>
            <p:cNvSpPr txBox="1"/>
            <p:nvPr/>
          </p:nvSpPr>
          <p:spPr>
            <a:xfrm>
              <a:off x="0" y="-38100"/>
              <a:ext cx="1206513" cy="1643256"/>
            </a:xfrm>
            <a:prstGeom prst="rect">
              <a:avLst/>
            </a:prstGeom>
          </p:spPr>
          <p:txBody>
            <a:bodyPr lIns="60944" tIns="60944" rIns="60944" bIns="60944" rtlCol="0" anchor="ctr"/>
            <a:lstStyle/>
            <a:p>
              <a:pPr algn="ctr">
                <a:lnSpc>
                  <a:spcPts val="2660"/>
                </a:lnSpc>
              </a:pPr>
              <a:endParaRPr/>
            </a:p>
            <a:p>
              <a:pPr algn="ctr">
                <a:lnSpc>
                  <a:spcPts val="2660"/>
                </a:lnSpc>
              </a:pPr>
              <a:endParaRPr/>
            </a:p>
          </p:txBody>
        </p:sp>
      </p:grpSp>
      <p:sp>
        <p:nvSpPr>
          <p:cNvPr id="21" name="TextBox 21"/>
          <p:cNvSpPr txBox="1"/>
          <p:nvPr/>
        </p:nvSpPr>
        <p:spPr>
          <a:xfrm>
            <a:off x="1744296" y="2099143"/>
            <a:ext cx="2885445" cy="624700"/>
          </a:xfrm>
          <a:prstGeom prst="rect">
            <a:avLst/>
          </a:prstGeom>
        </p:spPr>
        <p:txBody>
          <a:bodyPr lIns="0" tIns="0" rIns="0" bIns="0" rtlCol="0" anchor="t">
            <a:spAutoFit/>
          </a:bodyPr>
          <a:lstStyle/>
          <a:p>
            <a:pPr marL="0" lvl="0" indent="0" algn="ctr">
              <a:lnSpc>
                <a:spcPts val="5038"/>
              </a:lnSpc>
              <a:spcBef>
                <a:spcPct val="0"/>
              </a:spcBef>
            </a:pPr>
            <a:r>
              <a:rPr lang="en-US" sz="3599" b="1" u="sng">
                <a:solidFill>
                  <a:srgbClr val="051D40"/>
                </a:solidFill>
                <a:latin typeface="Cambria Bold"/>
                <a:ea typeface="Cambria Bold"/>
                <a:cs typeface="Cambria Bold"/>
                <a:sym typeface="Cambria Bold"/>
              </a:rPr>
              <a:t>Limitations :</a:t>
            </a:r>
          </a:p>
        </p:txBody>
      </p:sp>
      <p:sp>
        <p:nvSpPr>
          <p:cNvPr id="22" name="TextBox 22"/>
          <p:cNvSpPr txBox="1"/>
          <p:nvPr/>
        </p:nvSpPr>
        <p:spPr>
          <a:xfrm>
            <a:off x="222636" y="2693351"/>
            <a:ext cx="5662366" cy="6590685"/>
          </a:xfrm>
          <a:prstGeom prst="rect">
            <a:avLst/>
          </a:prstGeom>
        </p:spPr>
        <p:txBody>
          <a:bodyPr lIns="0" tIns="0" rIns="0" bIns="0" rtlCol="0" anchor="t">
            <a:spAutoFit/>
          </a:bodyPr>
          <a:lstStyle/>
          <a:p>
            <a:pPr marL="733891" lvl="1" indent="-366946" algn="just">
              <a:lnSpc>
                <a:spcPts val="4758"/>
              </a:lnSpc>
              <a:buFont typeface="Arial"/>
              <a:buChar char="•"/>
            </a:pPr>
            <a:r>
              <a:rPr lang="en-US" sz="3399" spc="-67">
                <a:solidFill>
                  <a:srgbClr val="051D40"/>
                </a:solidFill>
                <a:latin typeface="Cambria"/>
                <a:ea typeface="Cambria"/>
                <a:cs typeface="Cambria"/>
                <a:sym typeface="Cambria"/>
              </a:rPr>
              <a:t>The model's ability to work well, especially with unpredictable real-time text, depends a lot on the quality of the data it learned from; this necessitates a dataset that is both high-quality and more or less equally divided across different emotions.</a:t>
            </a:r>
          </a:p>
        </p:txBody>
      </p:sp>
      <p:sp>
        <p:nvSpPr>
          <p:cNvPr id="23" name="TextBox 23"/>
          <p:cNvSpPr txBox="1"/>
          <p:nvPr/>
        </p:nvSpPr>
        <p:spPr>
          <a:xfrm>
            <a:off x="3161723" y="536362"/>
            <a:ext cx="12349965" cy="879901"/>
          </a:xfrm>
          <a:prstGeom prst="rect">
            <a:avLst/>
          </a:prstGeom>
        </p:spPr>
        <p:txBody>
          <a:bodyPr lIns="0" tIns="0" rIns="0" bIns="0" rtlCol="0" anchor="t">
            <a:spAutoFit/>
          </a:bodyPr>
          <a:lstStyle/>
          <a:p>
            <a:pPr marL="0" lvl="0" indent="0" algn="ctr">
              <a:lnSpc>
                <a:spcPts val="7151"/>
              </a:lnSpc>
              <a:spcBef>
                <a:spcPct val="0"/>
              </a:spcBef>
            </a:pPr>
            <a:r>
              <a:rPr lang="en-US" sz="5108" b="1" u="sng">
                <a:solidFill>
                  <a:srgbClr val="FDFDFD"/>
                </a:solidFill>
                <a:latin typeface="Cambria Bold"/>
                <a:ea typeface="Cambria Bold"/>
                <a:cs typeface="Cambria Bold"/>
                <a:sym typeface="Cambria Bold"/>
              </a:rPr>
              <a:t>Future Scope And Limitations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3048000" y="2094912"/>
            <a:ext cx="12446608" cy="3048588"/>
          </a:xfrm>
          <a:prstGeom prst="rect">
            <a:avLst/>
          </a:prstGeom>
        </p:spPr>
        <p:txBody>
          <a:bodyPr lIns="0" tIns="0" rIns="0" bIns="0" rtlCol="0" anchor="t">
            <a:spAutoFit/>
          </a:bodyPr>
          <a:lstStyle/>
          <a:p>
            <a:pPr algn="ctr">
              <a:lnSpc>
                <a:spcPts val="24832"/>
              </a:lnSpc>
              <a:spcBef>
                <a:spcPct val="0"/>
              </a:spcBef>
            </a:pPr>
            <a:r>
              <a:rPr lang="en-US" sz="17737" b="1" dirty="0">
                <a:solidFill>
                  <a:srgbClr val="FFFFFF"/>
                </a:solidFill>
                <a:latin typeface="Cambria Bold"/>
                <a:ea typeface="Cambria Bold"/>
                <a:cs typeface="Cambria Bold"/>
                <a:sym typeface="Cambria Bold"/>
              </a:rPr>
              <a:t>THANK YOU</a:t>
            </a:r>
          </a:p>
        </p:txBody>
      </p:sp>
      <p:grpSp>
        <p:nvGrpSpPr>
          <p:cNvPr id="3" name="Group 3"/>
          <p:cNvGrpSpPr/>
          <p:nvPr/>
        </p:nvGrpSpPr>
        <p:grpSpPr>
          <a:xfrm>
            <a:off x="-1772350" y="-171897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6327995" y="4803065"/>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569</Words>
  <Application>Microsoft Office PowerPoint</Application>
  <PresentationFormat>Custom</PresentationFormat>
  <Paragraphs>39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Calibri</vt:lpstr>
      <vt:lpstr>Arial</vt:lpstr>
      <vt:lpstr>Cambria</vt:lpstr>
      <vt:lpstr>Poppins Bold</vt:lpstr>
      <vt:lpstr>Cambria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RUPSA</dc:creator>
  <cp:lastModifiedBy>RUPSA</cp:lastModifiedBy>
  <cp:revision>2</cp:revision>
  <dcterms:created xsi:type="dcterms:W3CDTF">2006-08-16T00:00:00Z</dcterms:created>
  <dcterms:modified xsi:type="dcterms:W3CDTF">2025-05-18T09:25:57Z</dcterms:modified>
  <dc:identifier>DAGnrcUDHYM</dc:identifier>
</cp:coreProperties>
</file>